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65" r:id="rId3"/>
    <p:sldId id="534" r:id="rId4"/>
    <p:sldId id="464" r:id="rId5"/>
    <p:sldId id="554" r:id="rId6"/>
    <p:sldId id="543" r:id="rId7"/>
    <p:sldId id="555" r:id="rId8"/>
    <p:sldId id="535" r:id="rId9"/>
    <p:sldId id="556" r:id="rId10"/>
    <p:sldId id="536" r:id="rId11"/>
    <p:sldId id="557" r:id="rId12"/>
    <p:sldId id="537" r:id="rId13"/>
    <p:sldId id="558" r:id="rId14"/>
    <p:sldId id="538" r:id="rId15"/>
    <p:sldId id="559" r:id="rId16"/>
    <p:sldId id="539" r:id="rId17"/>
    <p:sldId id="560" r:id="rId18"/>
    <p:sldId id="540" r:id="rId19"/>
    <p:sldId id="561" r:id="rId20"/>
    <p:sldId id="564" r:id="rId21"/>
    <p:sldId id="562" r:id="rId22"/>
    <p:sldId id="541" r:id="rId23"/>
    <p:sldId id="565" r:id="rId24"/>
    <p:sldId id="542" r:id="rId25"/>
    <p:sldId id="563" r:id="rId26"/>
    <p:sldId id="566" r:id="rId27"/>
    <p:sldId id="544" r:id="rId28"/>
    <p:sldId id="567" r:id="rId29"/>
    <p:sldId id="568" r:id="rId30"/>
    <p:sldId id="545" r:id="rId31"/>
    <p:sldId id="570" r:id="rId32"/>
    <p:sldId id="569" r:id="rId33"/>
    <p:sldId id="546" r:id="rId34"/>
    <p:sldId id="571" r:id="rId35"/>
    <p:sldId id="572" r:id="rId36"/>
    <p:sldId id="547" r:id="rId37"/>
    <p:sldId id="573" r:id="rId38"/>
    <p:sldId id="548" r:id="rId39"/>
    <p:sldId id="574" r:id="rId40"/>
    <p:sldId id="575" r:id="rId41"/>
    <p:sldId id="549" r:id="rId42"/>
    <p:sldId id="576" r:id="rId43"/>
    <p:sldId id="577" r:id="rId44"/>
    <p:sldId id="550" r:id="rId45"/>
    <p:sldId id="578" r:id="rId46"/>
    <p:sldId id="551" r:id="rId47"/>
    <p:sldId id="579" r:id="rId48"/>
    <p:sldId id="552" r:id="rId49"/>
    <p:sldId id="581" r:id="rId50"/>
    <p:sldId id="580" r:id="rId51"/>
    <p:sldId id="583" r:id="rId52"/>
    <p:sldId id="553" r:id="rId53"/>
    <p:sldId id="582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CECEEF"/>
    <a:srgbClr val="FFFF99"/>
    <a:srgbClr val="CCFFCC"/>
    <a:srgbClr val="66FFFF"/>
    <a:srgbClr val="00FFFF"/>
    <a:srgbClr val="FF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6" autoAdjust="0"/>
    <p:restoredTop sz="81891" autoAdjust="0"/>
  </p:normalViewPr>
  <p:slideViewPr>
    <p:cSldViewPr>
      <p:cViewPr varScale="1">
        <p:scale>
          <a:sx n="64" d="100"/>
          <a:sy n="64" d="100"/>
        </p:scale>
        <p:origin x="14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29057-AF44-43BE-A974-53BABDF36E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0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694E-BD4F-4773-9F04-70BE7B5E5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E53DC-6C67-4FC4-907C-6BAFB1A330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2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ADFCF-DD1D-4F1A-8884-E5C15CA04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9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54740-B7B2-45C4-97E6-8EDAEA5481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5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4AED5-473F-47B2-81A9-95B3E60E2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6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D7759-BA8B-4452-8FD6-64D90254BC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9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7D4DE-C2F6-4FAB-9AF0-B8C03D655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5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93167-1620-4924-9E99-D4D2DA9B46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1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C2C2F-82AC-4649-8385-A50069697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22291-5B85-4855-9B53-EE505F4609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1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CC88A60B-0883-4DFB-B517-76DCBD94A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WordArt 18"/>
          <p:cNvSpPr>
            <a:spLocks noChangeArrowheads="1" noChangeShapeType="1" noTextEdit="1"/>
          </p:cNvSpPr>
          <p:nvPr/>
        </p:nvSpPr>
        <p:spPr bwMode="auto">
          <a:xfrm>
            <a:off x="1295400" y="3962400"/>
            <a:ext cx="6562725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For Teachers</a:t>
            </a:r>
          </a:p>
        </p:txBody>
      </p:sp>
      <p:pic>
        <p:nvPicPr>
          <p:cNvPr id="2055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WordArt 6"/>
          <p:cNvSpPr>
            <a:spLocks noChangeArrowheads="1" noChangeShapeType="1" noTextEdit="1"/>
          </p:cNvSpPr>
          <p:nvPr/>
        </p:nvSpPr>
        <p:spPr bwMode="auto">
          <a:xfrm>
            <a:off x="685800" y="2743200"/>
            <a:ext cx="8077200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Output Slides</a:t>
            </a:r>
          </a:p>
        </p:txBody>
      </p:sp>
      <p:sp>
        <p:nvSpPr>
          <p:cNvPr id="12" name="WordArt 21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066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8</a:t>
            </a:r>
          </a:p>
        </p:txBody>
      </p:sp>
      <p:sp>
        <p:nvSpPr>
          <p:cNvPr id="9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CS 2021</a:t>
            </a: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10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86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3" t="48415" r="44500" b="10670"/>
          <a:stretch/>
        </p:blipFill>
        <p:spPr bwMode="auto">
          <a:xfrm>
            <a:off x="6248400" y="182878"/>
            <a:ext cx="2712720" cy="50749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2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3" t="47312" r="44584" b="7802"/>
          <a:stretch/>
        </p:blipFill>
        <p:spPr bwMode="auto">
          <a:xfrm>
            <a:off x="6248400" y="182878"/>
            <a:ext cx="2712720" cy="560832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07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8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7" t="29115" r="44500" b="8464"/>
          <a:stretch/>
        </p:blipFill>
        <p:spPr bwMode="auto">
          <a:xfrm>
            <a:off x="6248400" y="182880"/>
            <a:ext cx="271272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538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22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5" t="33527" r="44416" b="21477"/>
          <a:stretch/>
        </p:blipFill>
        <p:spPr bwMode="auto">
          <a:xfrm>
            <a:off x="5943600" y="2456686"/>
            <a:ext cx="3017521" cy="421843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18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3" t="37497" r="44500" b="13052"/>
          <a:stretch/>
        </p:blipFill>
        <p:spPr bwMode="auto">
          <a:xfrm>
            <a:off x="4221480" y="182880"/>
            <a:ext cx="271272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34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Output Programs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640080" y="1137821"/>
            <a:ext cx="7863840" cy="5262979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These slides will present a variety of small programs.  Each program has a control structure that was introduced in this chapter.  </a:t>
            </a:r>
          </a:p>
          <a:p>
            <a:pPr eaLnBrk="1" hangingPunct="1"/>
            <a:endParaRPr lang="en-US" sz="2800" dirty="0">
              <a:latin typeface="Arial" charset="0"/>
              <a:sym typeface="Symbol" pitchFamily="18" charset="2"/>
            </a:endParaRPr>
          </a:p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Our concern will be with the output of each program, and more importantly</a:t>
            </a:r>
            <a:r>
              <a:rPr lang="en-US" sz="2800">
                <a:latin typeface="Arial" charset="0"/>
                <a:sym typeface="Symbol" pitchFamily="18" charset="2"/>
              </a:rPr>
              <a:t>, developing a </a:t>
            </a:r>
            <a:r>
              <a:rPr lang="en-US" sz="2800" dirty="0">
                <a:latin typeface="Arial" charset="0"/>
                <a:sym typeface="Symbol" pitchFamily="18" charset="2"/>
              </a:rPr>
              <a:t>way to determine program output correctly for programs that involve repetition control structures.</a:t>
            </a:r>
          </a:p>
          <a:p>
            <a:pPr eaLnBrk="1" hangingPunct="1"/>
            <a:endParaRPr lang="en-US" sz="2800" dirty="0">
              <a:latin typeface="Arial" charset="0"/>
              <a:sym typeface="Symbol" pitchFamily="18" charset="2"/>
            </a:endParaRPr>
          </a:p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You can expect that on quizzes and/or tests that only a program segment may be shown.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3" t="37497" r="44500" b="13052"/>
          <a:stretch/>
        </p:blipFill>
        <p:spPr bwMode="auto">
          <a:xfrm>
            <a:off x="4221480" y="182880"/>
            <a:ext cx="271272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3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339675"/>
              </p:ext>
            </p:extLst>
          </p:nvPr>
        </p:nvGraphicFramePr>
        <p:xfrm>
          <a:off x="5562600" y="1024128"/>
          <a:ext cx="3550922" cy="4937760"/>
        </p:xfrm>
        <a:graphic>
          <a:graphicData uri="http://schemas.openxmlformats.org/drawingml/2006/table">
            <a:tbl>
              <a:tblPr/>
              <a:tblGrid>
                <a:gridCol w="71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k &lt;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32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64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False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12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37938" r="44333" b="13052"/>
          <a:stretch/>
        </p:blipFill>
        <p:spPr bwMode="auto">
          <a:xfrm>
            <a:off x="4221480" y="182880"/>
            <a:ext cx="271272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5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37938" r="44333" b="13052"/>
          <a:stretch/>
        </p:blipFill>
        <p:spPr bwMode="auto">
          <a:xfrm>
            <a:off x="4221480" y="182880"/>
            <a:ext cx="271272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094045"/>
              </p:ext>
            </p:extLst>
          </p:nvPr>
        </p:nvGraphicFramePr>
        <p:xfrm>
          <a:off x="5562600" y="1024128"/>
          <a:ext cx="3581400" cy="4937760"/>
        </p:xfrm>
        <a:graphic>
          <a:graphicData uri="http://schemas.openxmlformats.org/drawingml/2006/table">
            <a:tbl>
              <a:tblPr/>
              <a:tblGrid>
                <a:gridCol w="722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5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k &lt;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32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64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False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8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74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38048" r="44333" b="13052"/>
          <a:stretch/>
        </p:blipFill>
        <p:spPr bwMode="auto">
          <a:xfrm>
            <a:off x="4221480" y="182880"/>
            <a:ext cx="271272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89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38048" r="44333" b="13052"/>
          <a:stretch/>
        </p:blipFill>
        <p:spPr bwMode="auto">
          <a:xfrm>
            <a:off x="4221480" y="182880"/>
            <a:ext cx="271272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5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69590"/>
              </p:ext>
            </p:extLst>
          </p:nvPr>
        </p:nvGraphicFramePr>
        <p:xfrm>
          <a:off x="5562600" y="1024128"/>
          <a:ext cx="3550922" cy="4937760"/>
        </p:xfrm>
        <a:graphic>
          <a:graphicData uri="http://schemas.openxmlformats.org/drawingml/2006/table">
            <a:tbl>
              <a:tblPr/>
              <a:tblGrid>
                <a:gridCol w="71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k &gt;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False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54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21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 t="47103" r="41469" b="12125"/>
          <a:stretch/>
        </p:blipFill>
        <p:spPr bwMode="auto">
          <a:xfrm>
            <a:off x="5410201" y="182880"/>
            <a:ext cx="3550920" cy="293821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814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 t="47103" r="41469" b="12125"/>
          <a:stretch/>
        </p:blipFill>
        <p:spPr bwMode="auto">
          <a:xfrm>
            <a:off x="5410201" y="182880"/>
            <a:ext cx="3550920" cy="293821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29006"/>
              </p:ext>
            </p:extLst>
          </p:nvPr>
        </p:nvGraphicFramePr>
        <p:xfrm>
          <a:off x="3810000" y="3962400"/>
          <a:ext cx="4876798" cy="219456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 &lt; 10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False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00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51032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Arial Black" pitchFamily="34" charset="0"/>
                <a:cs typeface="Arial" charset="0"/>
              </a:rPr>
              <a:t>Teacher/Student Versions,</a:t>
            </a:r>
            <a:br>
              <a:rPr lang="en-US" sz="4000" dirty="0">
                <a:latin typeface="Arial Black" pitchFamily="34" charset="0"/>
                <a:cs typeface="Arial" charset="0"/>
              </a:rPr>
            </a:br>
            <a:r>
              <a:rPr lang="en-US" sz="4000" dirty="0">
                <a:latin typeface="Arial Black" pitchFamily="34" charset="0"/>
                <a:cs typeface="Arial" charset="0"/>
              </a:rPr>
              <a:t>Tablet PCs, and Inking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81000" y="1351032"/>
            <a:ext cx="8534400" cy="5278368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The  </a:t>
            </a:r>
            <a:r>
              <a:rPr lang="en-US" sz="2700" i="1" dirty="0">
                <a:latin typeface="Arial" charset="0"/>
                <a:sym typeface="Symbol" pitchFamily="18" charset="2"/>
              </a:rPr>
              <a:t>“For Teachers”</a:t>
            </a:r>
            <a:r>
              <a:rPr lang="en-US" sz="2700" dirty="0">
                <a:latin typeface="Arial" charset="0"/>
                <a:sym typeface="Symbol" pitchFamily="18" charset="2"/>
              </a:rPr>
              <a:t>  version of this presentation has 2 or more slides for each program.</a:t>
            </a:r>
          </a:p>
          <a:p>
            <a:pPr eaLnBrk="1" hangingPunct="1"/>
            <a:endParaRPr lang="en-US" sz="2000" dirty="0">
              <a:latin typeface="Arial" charset="0"/>
              <a:sym typeface="Symbol" pitchFamily="18" charset="2"/>
            </a:endParaRP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The first slide only shows the program.</a:t>
            </a:r>
          </a:p>
          <a:p>
            <a:pPr eaLnBrk="1" hangingPunct="1"/>
            <a:r>
              <a:rPr lang="en-US" sz="2700">
                <a:latin typeface="Arial" charset="0"/>
                <a:sym typeface="Symbol" pitchFamily="18" charset="2"/>
              </a:rPr>
              <a:t>The other slide(s) </a:t>
            </a:r>
            <a:r>
              <a:rPr lang="en-US" sz="2700" dirty="0">
                <a:latin typeface="Arial" charset="0"/>
                <a:sym typeface="Symbol" pitchFamily="18" charset="2"/>
              </a:rPr>
              <a:t>show the program, worked out solution, and output.</a:t>
            </a:r>
          </a:p>
          <a:p>
            <a:pPr eaLnBrk="1" hangingPunct="1"/>
            <a:endParaRPr lang="en-US" sz="2000" dirty="0">
              <a:latin typeface="Arial" charset="0"/>
              <a:sym typeface="Symbol" pitchFamily="18" charset="2"/>
            </a:endParaRP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The </a:t>
            </a:r>
            <a:r>
              <a:rPr lang="en-US" sz="2700" i="1" dirty="0">
                <a:latin typeface="Arial" charset="0"/>
                <a:sym typeface="Symbol" pitchFamily="18" charset="2"/>
              </a:rPr>
              <a:t>“For Students”</a:t>
            </a:r>
            <a:r>
              <a:rPr lang="en-US" sz="2700" dirty="0">
                <a:latin typeface="Arial" charset="0"/>
                <a:sym typeface="Symbol" pitchFamily="18" charset="2"/>
              </a:rPr>
              <a:t>  version</a:t>
            </a: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only has 1 slide for each</a:t>
            </a: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program with no provided</a:t>
            </a: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solution or output.  Students are </a:t>
            </a: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expected to work out the solutions either on paper, or ideally they can “ink” directly on their laptops.</a:t>
            </a:r>
          </a:p>
        </p:txBody>
      </p:sp>
      <p:pic>
        <p:nvPicPr>
          <p:cNvPr id="4100" name="Picture 7" descr="C:\Documents and Settings\JohnSchram\Local Settings\Temporary Internet Files\Content.IE5\J2XVZ0KZ\MCj0432596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766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16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8" t="63889" r="41431" b="8453"/>
          <a:stretch/>
        </p:blipFill>
        <p:spPr bwMode="auto">
          <a:xfrm>
            <a:off x="5410201" y="182880"/>
            <a:ext cx="3550917" cy="290491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839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8" t="63889" r="41431" b="8453"/>
          <a:stretch/>
        </p:blipFill>
        <p:spPr bwMode="auto">
          <a:xfrm>
            <a:off x="5410201" y="182880"/>
            <a:ext cx="3550917" cy="290491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5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296622"/>
              </p:ext>
            </p:extLst>
          </p:nvPr>
        </p:nvGraphicFramePr>
        <p:xfrm>
          <a:off x="3886200" y="3352800"/>
          <a:ext cx="4876798" cy="329184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 &lt; 10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  <a:endParaRPr lang="en-US" sz="2800" b="1" dirty="0"/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18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False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12 18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61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73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3" t="63690" r="41431" b="8215"/>
          <a:stretch/>
        </p:blipFill>
        <p:spPr bwMode="auto">
          <a:xfrm>
            <a:off x="5334000" y="182880"/>
            <a:ext cx="3627120" cy="298258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9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3" t="63690" r="41431" b="8215"/>
          <a:stretch/>
        </p:blipFill>
        <p:spPr bwMode="auto">
          <a:xfrm>
            <a:off x="5334000" y="182880"/>
            <a:ext cx="3627120" cy="298258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00104"/>
              </p:ext>
            </p:extLst>
          </p:nvPr>
        </p:nvGraphicFramePr>
        <p:xfrm>
          <a:off x="3733800" y="3718298"/>
          <a:ext cx="5379720" cy="164592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66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z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z &gt; x + 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-5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False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Arial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13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Arial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-5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2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045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2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WordArt 4"/>
          <p:cNvSpPr>
            <a:spLocks noChangeArrowheads="1" noChangeShapeType="1" noTextEdit="1"/>
          </p:cNvSpPr>
          <p:nvPr/>
        </p:nvSpPr>
        <p:spPr bwMode="auto">
          <a:xfrm>
            <a:off x="4267200" y="228600"/>
            <a:ext cx="4572000" cy="1828799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1069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This output will continue</a:t>
            </a:r>
          </a:p>
          <a:p>
            <a:pPr algn="ctr"/>
            <a:r>
              <a:rPr lang="en-US" sz="3600" u="sng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FOREVER</a:t>
            </a:r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because 2 + 2</a:t>
            </a:r>
          </a:p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will always equal 4!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6" t="32024" r="7055" b="9405"/>
          <a:stretch/>
        </p:blipFill>
        <p:spPr bwMode="auto">
          <a:xfrm>
            <a:off x="2125980" y="2926079"/>
            <a:ext cx="6263640" cy="37490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1828800" y="6748272"/>
            <a:ext cx="7010400" cy="0"/>
          </a:xfrm>
          <a:prstGeom prst="line">
            <a:avLst/>
          </a:prstGeom>
          <a:solidFill>
            <a:schemeClr val="accent1"/>
          </a:solidFill>
          <a:ln w="152400" cap="flat" cmpd="sng" algn="ctr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54237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16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7" t="61071" r="50920" b="11310"/>
          <a:stretch/>
        </p:blipFill>
        <p:spPr bwMode="auto">
          <a:xfrm>
            <a:off x="5628682" y="182879"/>
            <a:ext cx="3332437" cy="27127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096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7" t="61071" r="50920" b="11310"/>
          <a:stretch/>
        </p:blipFill>
        <p:spPr bwMode="auto">
          <a:xfrm>
            <a:off x="5628682" y="182879"/>
            <a:ext cx="3332437" cy="27127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26106"/>
              </p:ext>
            </p:extLst>
          </p:nvPr>
        </p:nvGraphicFramePr>
        <p:xfrm>
          <a:off x="3810000" y="3261360"/>
          <a:ext cx="4876798" cy="352044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 &gt; y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19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18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17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16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14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False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15 15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1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4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2" t="60952" r="50920" b="11190"/>
          <a:stretch/>
        </p:blipFill>
        <p:spPr bwMode="auto">
          <a:xfrm>
            <a:off x="5622386" y="182879"/>
            <a:ext cx="3338733" cy="27127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59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2" t="60952" r="50920" b="11190"/>
          <a:stretch/>
        </p:blipFill>
        <p:spPr bwMode="auto">
          <a:xfrm>
            <a:off x="5622386" y="182879"/>
            <a:ext cx="3338733" cy="27127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352800" y="4939605"/>
            <a:ext cx="5562600" cy="1384995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Since the condition is </a:t>
            </a:r>
            <a:r>
              <a:rPr lang="en-US" sz="2800" b="0" dirty="0">
                <a:sym typeface="Symbol" pitchFamily="18" charset="2"/>
              </a:rPr>
              <a:t>False</a:t>
            </a:r>
            <a:r>
              <a:rPr lang="en-US" sz="2800" dirty="0">
                <a:latin typeface="Arial" charset="0"/>
                <a:sym typeface="Symbol" pitchFamily="18" charset="2"/>
              </a:rPr>
              <a:t> at the very beginning, the </a:t>
            </a:r>
            <a:r>
              <a:rPr lang="en-US" sz="2800" b="0" dirty="0">
                <a:sym typeface="Symbol" pitchFamily="18" charset="2"/>
              </a:rPr>
              <a:t>while</a:t>
            </a:r>
            <a:r>
              <a:rPr lang="en-US" sz="2800" dirty="0">
                <a:latin typeface="Arial" charset="0"/>
                <a:sym typeface="Symbol" pitchFamily="18" charset="2"/>
              </a:rPr>
              <a:t> loop does not execute at all.</a:t>
            </a:r>
          </a:p>
        </p:txBody>
      </p:sp>
      <p:graphicFrame>
        <p:nvGraphicFramePr>
          <p:cNvPr id="5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40681"/>
              </p:ext>
            </p:extLst>
          </p:nvPr>
        </p:nvGraphicFramePr>
        <p:xfrm>
          <a:off x="3810000" y="3489960"/>
          <a:ext cx="4876798" cy="1005840"/>
        </p:xfrm>
        <a:graphic>
          <a:graphicData uri="http://schemas.openxmlformats.org/drawingml/2006/table">
            <a:tbl>
              <a:tblPr/>
              <a:tblGrid>
                <a:gridCol w="76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 &lt; y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False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20 10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86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781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447800" y="4800600"/>
            <a:ext cx="3505200" cy="584775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/>
            <a:r>
              <a:rPr lang="en-US" sz="3200" dirty="0">
                <a:latin typeface="Arial" charset="0"/>
                <a:sym typeface="Symbol" pitchFamily="18" charset="2"/>
              </a:rPr>
              <a:t>5 * 3 = 15 Hellos</a:t>
            </a:r>
            <a:endParaRPr lang="en-US" sz="3200" i="1" dirty="0">
              <a:latin typeface="Arial" charset="0"/>
              <a:sym typeface="Symbol" pitchFamily="18" charset="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25700" r="26296" b="9715"/>
          <a:stretch/>
        </p:blipFill>
        <p:spPr bwMode="auto">
          <a:xfrm>
            <a:off x="6812280" y="182880"/>
            <a:ext cx="214884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752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84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3" t="32199" r="11496" b="8806"/>
          <a:stretch/>
        </p:blipFill>
        <p:spPr bwMode="auto">
          <a:xfrm>
            <a:off x="6400800" y="182879"/>
            <a:ext cx="256032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930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762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0" t="43970" r="46675" b="15137"/>
          <a:stretch/>
        </p:blipFill>
        <p:spPr bwMode="auto">
          <a:xfrm>
            <a:off x="6705600" y="182880"/>
            <a:ext cx="2255520" cy="39319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6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7" t="48635" r="44500" b="10670"/>
          <a:stretch/>
        </p:blipFill>
        <p:spPr bwMode="auto">
          <a:xfrm>
            <a:off x="5826388" y="182880"/>
            <a:ext cx="3134732" cy="45720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6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0" t="43970" r="46675" b="15137"/>
          <a:stretch/>
        </p:blipFill>
        <p:spPr bwMode="auto">
          <a:xfrm>
            <a:off x="6705600" y="182880"/>
            <a:ext cx="2255520" cy="39319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14400" y="4520625"/>
            <a:ext cx="7848600" cy="2062103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sz="3200" dirty="0">
                <a:latin typeface="Arial" charset="0"/>
                <a:sym typeface="Symbol" pitchFamily="18" charset="2"/>
              </a:rPr>
              <a:t>The </a:t>
            </a:r>
            <a:r>
              <a:rPr lang="en-US" sz="3200" b="0" dirty="0">
                <a:sym typeface="Symbol" pitchFamily="18" charset="2"/>
              </a:rPr>
              <a:t>if</a:t>
            </a:r>
            <a:r>
              <a:rPr lang="en-US" sz="3200" dirty="0">
                <a:latin typeface="Arial" charset="0"/>
                <a:sym typeface="Symbol" pitchFamily="18" charset="2"/>
              </a:rPr>
              <a:t> statement will only allow </a:t>
            </a:r>
            <a:r>
              <a:rPr lang="en-US" sz="3200" b="0" dirty="0">
                <a:sym typeface="Symbol" pitchFamily="18" charset="2"/>
              </a:rPr>
              <a:t>Hello</a:t>
            </a:r>
            <a:r>
              <a:rPr lang="en-US" sz="3200" dirty="0">
                <a:latin typeface="Arial" charset="0"/>
                <a:sym typeface="Symbol" pitchFamily="18" charset="2"/>
              </a:rPr>
              <a:t> to be printed if </a:t>
            </a:r>
            <a:r>
              <a:rPr lang="en-US" sz="3200" b="0" dirty="0">
                <a:sym typeface="Symbol" pitchFamily="18" charset="2"/>
              </a:rPr>
              <a:t>a</a:t>
            </a:r>
            <a:r>
              <a:rPr lang="en-US" sz="3200" dirty="0">
                <a:latin typeface="Arial" charset="0"/>
                <a:sym typeface="Symbol" pitchFamily="18" charset="2"/>
              </a:rPr>
              <a:t> is a multiple of </a:t>
            </a:r>
            <a:r>
              <a:rPr lang="en-US" sz="3200" b="0" dirty="0">
                <a:sym typeface="Symbol" pitchFamily="18" charset="2"/>
              </a:rPr>
              <a:t>5</a:t>
            </a:r>
            <a:r>
              <a:rPr lang="en-US" sz="3200" dirty="0">
                <a:latin typeface="Arial" charset="0"/>
                <a:sym typeface="Symbol" pitchFamily="18" charset="2"/>
              </a:rPr>
              <a:t>.</a:t>
            </a:r>
          </a:p>
          <a:p>
            <a:pPr eaLnBrk="1" hangingPunct="1"/>
            <a:r>
              <a:rPr lang="en-US" sz="3200" dirty="0">
                <a:latin typeface="Arial" charset="0"/>
                <a:sym typeface="Symbol" pitchFamily="18" charset="2"/>
              </a:rPr>
              <a:t>There are 5 multiples of </a:t>
            </a:r>
            <a:r>
              <a:rPr lang="en-US" sz="3200" b="0" dirty="0">
                <a:sym typeface="Symbol" pitchFamily="18" charset="2"/>
              </a:rPr>
              <a:t>5</a:t>
            </a:r>
            <a:r>
              <a:rPr lang="en-US" sz="3200" dirty="0">
                <a:latin typeface="Arial" charset="0"/>
                <a:sym typeface="Symbol" pitchFamily="18" charset="2"/>
              </a:rPr>
              <a:t> from </a:t>
            </a:r>
            <a:r>
              <a:rPr lang="en-US" sz="3200" b="0" dirty="0">
                <a:sym typeface="Symbol" pitchFamily="18" charset="2"/>
              </a:rPr>
              <a:t>0</a:t>
            </a:r>
            <a:r>
              <a:rPr lang="en-US" sz="3200" dirty="0">
                <a:latin typeface="Arial" charset="0"/>
                <a:sym typeface="Symbol" pitchFamily="18" charset="2"/>
              </a:rPr>
              <a:t> to </a:t>
            </a:r>
            <a:r>
              <a:rPr lang="en-US" sz="3200" b="0" dirty="0">
                <a:sym typeface="Symbol" pitchFamily="18" charset="2"/>
              </a:rPr>
              <a:t>20</a:t>
            </a:r>
            <a:r>
              <a:rPr lang="en-US" sz="3200" dirty="0">
                <a:latin typeface="Arial" charset="0"/>
                <a:sym typeface="Symbol" pitchFamily="18" charset="2"/>
              </a:rPr>
              <a:t>.  These are </a:t>
            </a:r>
            <a:r>
              <a:rPr lang="en-US" sz="3200" b="0" dirty="0">
                <a:sym typeface="Symbol" pitchFamily="18" charset="2"/>
              </a:rPr>
              <a:t>0</a:t>
            </a:r>
            <a:r>
              <a:rPr lang="en-US" sz="3200" dirty="0">
                <a:latin typeface="Arial" charset="0"/>
                <a:sym typeface="Symbol" pitchFamily="18" charset="2"/>
              </a:rPr>
              <a:t>, </a:t>
            </a:r>
            <a:r>
              <a:rPr lang="en-US" sz="3200" b="0" dirty="0">
                <a:sym typeface="Symbol" pitchFamily="18" charset="2"/>
              </a:rPr>
              <a:t>5</a:t>
            </a:r>
            <a:r>
              <a:rPr lang="en-US" sz="3200" dirty="0">
                <a:latin typeface="Arial" charset="0"/>
                <a:sym typeface="Symbol" pitchFamily="18" charset="2"/>
              </a:rPr>
              <a:t>, </a:t>
            </a:r>
            <a:r>
              <a:rPr lang="en-US" sz="3200" b="0" dirty="0">
                <a:sym typeface="Symbol" pitchFamily="18" charset="2"/>
              </a:rPr>
              <a:t>10</a:t>
            </a:r>
            <a:r>
              <a:rPr lang="en-US" sz="3200" dirty="0">
                <a:latin typeface="Arial" charset="0"/>
                <a:sym typeface="Symbol" pitchFamily="18" charset="2"/>
              </a:rPr>
              <a:t>, </a:t>
            </a:r>
            <a:r>
              <a:rPr lang="en-US" sz="3200" b="0" dirty="0">
                <a:sym typeface="Symbol" pitchFamily="18" charset="2"/>
              </a:rPr>
              <a:t>15</a:t>
            </a:r>
            <a:r>
              <a:rPr lang="en-US" sz="3200" dirty="0">
                <a:latin typeface="Arial" charset="0"/>
                <a:sym typeface="Symbol" pitchFamily="18" charset="2"/>
              </a:rPr>
              <a:t> and </a:t>
            </a:r>
            <a:r>
              <a:rPr lang="en-US" sz="3200" b="0" dirty="0">
                <a:sym typeface="Symbol" pitchFamily="18" charset="2"/>
              </a:rPr>
              <a:t>20</a:t>
            </a:r>
            <a:r>
              <a:rPr lang="en-US" sz="3200" dirty="0">
                <a:latin typeface="Arial" charset="0"/>
                <a:sym typeface="Symbol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0442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65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58561" r="51666" b="19934"/>
          <a:stretch/>
        </p:blipFill>
        <p:spPr bwMode="auto">
          <a:xfrm>
            <a:off x="5599332" y="1981200"/>
            <a:ext cx="3361787" cy="270887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828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58561" r="51666" b="19934"/>
          <a:stretch/>
        </p:blipFill>
        <p:spPr bwMode="auto">
          <a:xfrm>
            <a:off x="5599332" y="1981200"/>
            <a:ext cx="3361787" cy="270887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143000" y="5168205"/>
            <a:ext cx="7543800" cy="1384995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Even though the value of </a:t>
            </a:r>
            <a:r>
              <a:rPr lang="en-US" sz="2800" b="0" dirty="0">
                <a:sym typeface="Symbol" pitchFamily="18" charset="2"/>
              </a:rPr>
              <a:t>r</a:t>
            </a:r>
            <a:r>
              <a:rPr lang="en-US" sz="2800" dirty="0">
                <a:latin typeface="Arial" charset="0"/>
                <a:sym typeface="Symbol" pitchFamily="18" charset="2"/>
              </a:rPr>
              <a:t> is random, we know it still has to be </a:t>
            </a:r>
            <a:r>
              <a:rPr lang="en-US" sz="2800" b="0" dirty="0">
                <a:sym typeface="Symbol" pitchFamily="18" charset="2"/>
              </a:rPr>
              <a:t>&gt; 20 </a:t>
            </a:r>
            <a:r>
              <a:rPr lang="en-US" sz="2800" dirty="0">
                <a:latin typeface="Arial" charset="0"/>
                <a:sym typeface="Symbol" pitchFamily="18" charset="2"/>
              </a:rPr>
              <a:t>because the smallest possible value it could have is </a:t>
            </a:r>
            <a:r>
              <a:rPr lang="en-US" sz="2800" b="0" dirty="0">
                <a:sym typeface="Symbol" pitchFamily="18" charset="2"/>
              </a:rPr>
              <a:t>30</a:t>
            </a:r>
            <a:r>
              <a:rPr lang="en-US" sz="2800" dirty="0">
                <a:latin typeface="Arial" charset="0"/>
                <a:sym typeface="Symbol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71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0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6" t="48745" r="44417" b="10670"/>
          <a:stretch/>
        </p:blipFill>
        <p:spPr bwMode="auto">
          <a:xfrm>
            <a:off x="5805446" y="182880"/>
            <a:ext cx="3155674" cy="45720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0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3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1470" r="22333" b="2820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3" t="48856" r="44500" b="10670"/>
          <a:stretch/>
        </p:blipFill>
        <p:spPr bwMode="auto">
          <a:xfrm>
            <a:off x="5796849" y="182879"/>
            <a:ext cx="3164271" cy="45720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21002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6079</TotalTime>
  <Words>498</Words>
  <Application>Microsoft Office PowerPoint</Application>
  <PresentationFormat>On-screen Show (4:3)</PresentationFormat>
  <Paragraphs>193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Arial Black</vt:lpstr>
      <vt:lpstr>Impact</vt:lpstr>
      <vt:lpstr>Symbol</vt:lpstr>
      <vt:lpstr>Times New Roman</vt:lpstr>
      <vt:lpstr>Default Design</vt:lpstr>
      <vt:lpstr>PowerPoint Presentation</vt:lpstr>
      <vt:lpstr>Output Programs</vt:lpstr>
      <vt:lpstr>Teacher/Student Versions, Tablet PCs, and 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551</cp:revision>
  <dcterms:created xsi:type="dcterms:W3CDTF">2003-07-04T03:08:29Z</dcterms:created>
  <dcterms:modified xsi:type="dcterms:W3CDTF">2021-04-16T19:16:53Z</dcterms:modified>
</cp:coreProperties>
</file>